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494" r:id="rId3"/>
    <p:sldId id="368" r:id="rId4"/>
    <p:sldId id="366" r:id="rId5"/>
    <p:sldId id="819" r:id="rId6"/>
    <p:sldId id="794" r:id="rId7"/>
    <p:sldId id="811" r:id="rId8"/>
    <p:sldId id="812" r:id="rId9"/>
    <p:sldId id="814" r:id="rId10"/>
    <p:sldId id="815" r:id="rId11"/>
    <p:sldId id="813" r:id="rId12"/>
    <p:sldId id="816" r:id="rId13"/>
    <p:sldId id="817" r:id="rId14"/>
    <p:sldId id="818" r:id="rId15"/>
    <p:sldId id="820" r:id="rId16"/>
    <p:sldId id="821" r:id="rId17"/>
    <p:sldId id="822" r:id="rId18"/>
    <p:sldId id="823" r:id="rId19"/>
    <p:sldId id="835" r:id="rId20"/>
    <p:sldId id="836" r:id="rId21"/>
    <p:sldId id="824" r:id="rId22"/>
    <p:sldId id="825" r:id="rId23"/>
    <p:sldId id="826" r:id="rId24"/>
    <p:sldId id="787" r:id="rId25"/>
    <p:sldId id="829" r:id="rId26"/>
    <p:sldId id="827" r:id="rId27"/>
    <p:sldId id="830" r:id="rId28"/>
    <p:sldId id="834" r:id="rId29"/>
    <p:sldId id="786" r:id="rId30"/>
    <p:sldId id="761" r:id="rId31"/>
    <p:sldId id="837" r:id="rId32"/>
    <p:sldId id="495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2/18/2016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07 – </a:t>
            </a:r>
            <a:br>
              <a:rPr lang="en-US" altLang="en-US" sz="4000" dirty="0" smtClean="0"/>
            </a:br>
            <a:r>
              <a:rPr lang="en-US" altLang="en-US"/>
              <a:t>Classes and Objects (</a:t>
            </a:r>
            <a:r>
              <a:rPr lang="en-US" altLang="en-US" dirty="0" smtClean="0"/>
              <a:t>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Private Access </a:t>
            </a:r>
            <a:r>
              <a:rPr lang="en-US" dirty="0" smtClean="0"/>
              <a:t>Specifier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58200" cy="4742531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r>
              <a:rPr lang="en-US" sz="3200" dirty="0" smtClean="0"/>
              <a:t>Private member </a:t>
            </a:r>
            <a:r>
              <a:rPr lang="en-US" sz="3200" dirty="0"/>
              <a:t>variables and functions can </a:t>
            </a:r>
            <a:r>
              <a:rPr lang="en-US" sz="3200" u="sng" dirty="0"/>
              <a:t>only</a:t>
            </a:r>
            <a:r>
              <a:rPr lang="en-US" sz="3200" dirty="0"/>
              <a:t> be accessed by member functions of the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3200" dirty="0" smtClean="0"/>
              <a:t>class</a:t>
            </a:r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annot </a:t>
            </a:r>
            <a:r>
              <a:rPr lang="en-US" sz="3200" dirty="0"/>
              <a:t>be accessed in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 smtClean="0"/>
              <a:t>, in other files, or by other functions</a:t>
            </a:r>
            <a:endParaRPr lang="en-US" sz="3200" dirty="0"/>
          </a:p>
          <a:p>
            <a:pPr lvl="3"/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not specified, members default to private</a:t>
            </a:r>
          </a:p>
          <a:p>
            <a:r>
              <a:rPr lang="en-US" dirty="0" smtClean="0"/>
              <a:t>Should </a:t>
            </a:r>
            <a:r>
              <a:rPr lang="en-US" dirty="0"/>
              <a:t>specify anyway – good coding </a:t>
            </a:r>
            <a:r>
              <a:rPr lang="en-US" dirty="0" smtClean="0"/>
              <a:t>practices!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Access Specifier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  <a:p>
            <a:pPr lvl="1"/>
            <a:r>
              <a:rPr lang="en-US" sz="3200" dirty="0" smtClean="0"/>
              <a:t>Protected </a:t>
            </a:r>
            <a:r>
              <a:rPr lang="en-US" sz="3200" dirty="0"/>
              <a:t>member variables and functions can only be accessed </a:t>
            </a:r>
            <a:r>
              <a:rPr lang="en-US" sz="3200" dirty="0" smtClean="0"/>
              <a:t>by:</a:t>
            </a:r>
          </a:p>
          <a:p>
            <a:pPr lvl="2"/>
            <a:r>
              <a:rPr lang="en-US" sz="2800" dirty="0" smtClean="0"/>
              <a:t>Member </a:t>
            </a:r>
            <a:r>
              <a:rPr lang="en-US" sz="2800" dirty="0"/>
              <a:t>functions of 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800" dirty="0" smtClean="0"/>
              <a:t>class</a:t>
            </a:r>
          </a:p>
          <a:p>
            <a:pPr lvl="2"/>
            <a:r>
              <a:rPr lang="en-US" sz="2800" dirty="0"/>
              <a:t>M</a:t>
            </a:r>
            <a:r>
              <a:rPr lang="en-US" sz="2800" dirty="0" smtClean="0"/>
              <a:t>ember </a:t>
            </a:r>
            <a:r>
              <a:rPr lang="en-US" sz="2800" dirty="0"/>
              <a:t>functions of any derived classes</a:t>
            </a:r>
          </a:p>
          <a:p>
            <a:endParaRPr lang="en-US" dirty="0" smtClean="0"/>
          </a:p>
          <a:p>
            <a:r>
              <a:rPr lang="en-US" dirty="0" smtClean="0"/>
              <a:t>(We’ll </a:t>
            </a:r>
            <a:r>
              <a:rPr lang="en-US" dirty="0"/>
              <a:t>cover </a:t>
            </a:r>
            <a:r>
              <a:rPr lang="en-US" dirty="0" smtClean="0"/>
              <a:t>this in detail </a:t>
            </a:r>
            <a:r>
              <a:rPr lang="en-US" dirty="0"/>
              <a:t>later)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9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Specifiers for Date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???????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???????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 fontAlgn="auto">
              <a:spcAft>
                <a:spcPts val="0"/>
              </a:spcAft>
              <a:defRPr/>
            </a:pP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Specifiers for Date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 fontAlgn="auto">
              <a:spcAft>
                <a:spcPts val="0"/>
              </a:spcAft>
              <a:defRPr/>
            </a:pP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Member Functions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dirty="0"/>
              <a:t> are private, how do we give them values, or retrieve those values?</a:t>
            </a:r>
          </a:p>
          <a:p>
            <a:pPr lvl="3"/>
            <a:endParaRPr lang="en-US" dirty="0"/>
          </a:p>
          <a:p>
            <a:r>
              <a:rPr lang="en-US" dirty="0" smtClean="0"/>
              <a:t>Write </a:t>
            </a:r>
            <a:r>
              <a:rPr lang="en-US" dirty="0"/>
              <a:t>public member functions to provide indirect, controlled access for the user</a:t>
            </a:r>
          </a:p>
          <a:p>
            <a:r>
              <a:rPr lang="en-US" dirty="0" smtClean="0"/>
              <a:t>Remember, there is an ideal:</a:t>
            </a:r>
          </a:p>
          <a:p>
            <a:pPr lvl="1"/>
            <a:r>
              <a:rPr lang="en-US" sz="3200" dirty="0" smtClean="0"/>
              <a:t>User only </a:t>
            </a:r>
            <a:r>
              <a:rPr lang="en-US" sz="3200" dirty="0"/>
              <a:t>knows interface (public functions) not implementation (private variables)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10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many ways of classifying types, but </a:t>
            </a:r>
            <a:r>
              <a:rPr lang="en-US" dirty="0" smtClean="0"/>
              <a:t>here are the ones we’ll </a:t>
            </a:r>
            <a:r>
              <a:rPr lang="en-US" dirty="0"/>
              <a:t>use:</a:t>
            </a:r>
          </a:p>
          <a:p>
            <a:endParaRPr lang="en-US" dirty="0"/>
          </a:p>
          <a:p>
            <a:r>
              <a:rPr lang="en-US" dirty="0" smtClean="0"/>
              <a:t>Accessors		(“Getters”)</a:t>
            </a:r>
            <a:endParaRPr lang="en-US" dirty="0"/>
          </a:p>
          <a:p>
            <a:r>
              <a:rPr lang="en-US" dirty="0" smtClean="0"/>
              <a:t>Mutators		(“Setters”)</a:t>
            </a:r>
            <a:endParaRPr lang="en-US" dirty="0"/>
          </a:p>
          <a:p>
            <a:r>
              <a:rPr lang="en-US" dirty="0" smtClean="0"/>
              <a:t>Facilitators		(“Helpers”)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9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Function: 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21700" cy="4742531"/>
          </a:xfrm>
        </p:spPr>
        <p:txBody>
          <a:bodyPr/>
          <a:lstStyle/>
          <a:p>
            <a:r>
              <a:rPr lang="en-US" dirty="0" smtClean="0"/>
              <a:t>Name starts </a:t>
            </a:r>
            <a:r>
              <a:rPr lang="en-US" dirty="0"/>
              <a:t>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ends with member name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/>
              <a:t>Allows </a:t>
            </a:r>
            <a:r>
              <a:rPr lang="en-US" dirty="0"/>
              <a:t>retrieval of private data members</a:t>
            </a:r>
          </a:p>
          <a:p>
            <a:pPr lvl="3"/>
            <a:endParaRPr lang="en-US" dirty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Don’t generally take in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54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Function: 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21700" cy="4742531"/>
          </a:xfrm>
        </p:spPr>
        <p:txBody>
          <a:bodyPr/>
          <a:lstStyle/>
          <a:p>
            <a:r>
              <a:rPr lang="en-US" dirty="0" smtClean="0"/>
              <a:t>Name starts </a:t>
            </a:r>
            <a:r>
              <a:rPr lang="en-US" dirty="0"/>
              <a:t>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ends with member name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/>
              <a:t>Allows </a:t>
            </a:r>
            <a:r>
              <a:rPr lang="en-US" i="1" dirty="0" smtClean="0"/>
              <a:t>controlled </a:t>
            </a:r>
            <a:r>
              <a:rPr lang="en-US" dirty="0" smtClean="0"/>
              <a:t>changing of the </a:t>
            </a:r>
            <a:r>
              <a:rPr lang="en-US" dirty="0"/>
              <a:t>value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private data member</a:t>
            </a:r>
          </a:p>
          <a:p>
            <a:pPr lvl="3"/>
            <a:endParaRPr lang="en-US" dirty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SetDay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SetYear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Don’t generally return anything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92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Mutator for </a:t>
            </a:r>
            <a:r>
              <a:rPr lang="en-US" dirty="0" err="1" smtClean="0"/>
              <a:t>SetMonth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design a good mutator for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member function?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(month &gt;= 1 &amp;&amp; month &lt;= 12)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35713" y="4486741"/>
            <a:ext cx="186848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what’s wrong with this function?</a:t>
            </a:r>
            <a:endParaRPr lang="en-US" sz="2400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Object Oriented Programming</a:t>
            </a:r>
            <a:endParaRPr lang="en-US" sz="3600" dirty="0" smtClean="0"/>
          </a:p>
          <a:p>
            <a:pPr lvl="1"/>
            <a:r>
              <a:rPr lang="en-US" sz="2800" dirty="0" smtClean="0"/>
              <a:t>Versus Procedural Programming</a:t>
            </a:r>
            <a:endParaRPr lang="en-US" sz="2800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Classes</a:t>
            </a:r>
          </a:p>
          <a:p>
            <a:pPr lvl="1"/>
            <a:r>
              <a:rPr lang="en-US" sz="2800" dirty="0" smtClean="0"/>
              <a:t>Members</a:t>
            </a:r>
          </a:p>
          <a:p>
            <a:pPr lvl="2"/>
            <a:r>
              <a:rPr lang="en-US" sz="2800" dirty="0" smtClean="0"/>
              <a:t>Member variables</a:t>
            </a:r>
          </a:p>
          <a:p>
            <a:pPr lvl="2"/>
            <a:r>
              <a:rPr lang="en-US" sz="2800" dirty="0" smtClean="0"/>
              <a:t>Member functions (class methods)</a:t>
            </a:r>
            <a:endParaRPr lang="en-US" sz="2800" dirty="0" smtClean="0"/>
          </a:p>
          <a:p>
            <a:pPr lvl="4"/>
            <a:endParaRPr lang="en-US" dirty="0" smtClean="0"/>
          </a:p>
          <a:p>
            <a:r>
              <a:rPr lang="en-US" sz="3600" dirty="0" smtClean="0"/>
              <a:t>Livecoding: Rectangle class</a:t>
            </a:r>
            <a:endParaRPr lang="en-US" sz="36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Mutator for </a:t>
            </a:r>
            <a:r>
              <a:rPr lang="en-US" dirty="0" err="1" smtClean="0"/>
              <a:t>SetMonth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version of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member function doesn’t use magic numbers!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(month &gt;= MIN_MONTH &amp;&amp;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month &lt;= MAX_MONTH)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DEFAULT_MONTH;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155657" y="3470741"/>
            <a:ext cx="1868488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in what file would you store these constants?</a:t>
            </a:r>
            <a:endParaRPr lang="en-US" sz="2400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9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Function: 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21700" cy="4742531"/>
          </a:xfrm>
        </p:spPr>
        <p:txBody>
          <a:bodyPr/>
          <a:lstStyle/>
          <a:p>
            <a:r>
              <a:rPr lang="en-US" dirty="0" smtClean="0"/>
              <a:t>Provide </a:t>
            </a:r>
            <a:r>
              <a:rPr lang="en-US" dirty="0"/>
              <a:t>support for the </a:t>
            </a:r>
            <a:r>
              <a:rPr lang="en-US" dirty="0" smtClean="0"/>
              <a:t>class’s operations</a:t>
            </a:r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if generally called outside function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if only called by member functions</a:t>
            </a:r>
          </a:p>
          <a:p>
            <a:pPr lvl="3"/>
            <a:endParaRPr lang="en-US" dirty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	   	(public)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		(private)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50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with 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GetMonth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GetYear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SetDay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SetYear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56212" y="2924641"/>
            <a:ext cx="2706687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for the sake of brevity, we’ll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generally leave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out the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accessors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mutators when showing examples</a:t>
            </a:r>
            <a:endParaRPr lang="en-US" sz="2400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800600" y="2352675"/>
            <a:ext cx="455613" cy="1838325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85200" cy="4742531"/>
          </a:xfrm>
        </p:spPr>
        <p:txBody>
          <a:bodyPr/>
          <a:lstStyle/>
          <a:p>
            <a:r>
              <a:rPr lang="en-US" sz="2800" dirty="0"/>
              <a:t>Special </a:t>
            </a:r>
            <a:r>
              <a:rPr lang="en-US" sz="2800" dirty="0" smtClean="0"/>
              <a:t>methods </a:t>
            </a:r>
            <a:r>
              <a:rPr lang="en-US" sz="2800" dirty="0"/>
              <a:t>that “build” (construct) an object</a:t>
            </a:r>
          </a:p>
          <a:p>
            <a:pPr lvl="1"/>
            <a:r>
              <a:rPr lang="en-US" dirty="0"/>
              <a:t>Supply default values</a:t>
            </a:r>
          </a:p>
          <a:p>
            <a:pPr lvl="1"/>
            <a:r>
              <a:rPr lang="en-US" dirty="0"/>
              <a:t>Initialize an object</a:t>
            </a:r>
          </a:p>
          <a:p>
            <a:endParaRPr lang="en-US" dirty="0" smtClean="0"/>
          </a:p>
          <a:p>
            <a:pPr eaLnBrk="1" hangingPunct="1"/>
            <a:r>
              <a:rPr lang="en-US" altLang="en-US" dirty="0" smtClean="0"/>
              <a:t>Automatically </a:t>
            </a:r>
            <a:r>
              <a:rPr lang="en-US" altLang="en-US" dirty="0"/>
              <a:t>called when an object is created</a:t>
            </a:r>
          </a:p>
          <a:p>
            <a:pPr lvl="1" eaLnBrk="1" hangingPunct="1"/>
            <a:r>
              <a:rPr lang="en-US" altLang="en-US" dirty="0"/>
              <a:t>implicit:	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Date today;</a:t>
            </a:r>
          </a:p>
          <a:p>
            <a:pPr lvl="1" eaLnBrk="1" hangingPunct="1"/>
            <a:r>
              <a:rPr lang="en-US" altLang="en-US" dirty="0"/>
              <a:t>explicit:	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Date today(7, 28, 1914);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27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34400" cy="4742531"/>
          </a:xfrm>
        </p:spPr>
        <p:txBody>
          <a:bodyPr/>
          <a:lstStyle/>
          <a:p>
            <a:r>
              <a:rPr lang="en-US" dirty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prototype: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dirty="0" smtClean="0"/>
              <a:t>definition: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 code */ }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/>
              <a:t>that...</a:t>
            </a:r>
          </a:p>
          <a:p>
            <a:pPr lvl="1"/>
            <a:r>
              <a:rPr lang="en-US" dirty="0"/>
              <a:t>There is no return type</a:t>
            </a:r>
          </a:p>
          <a:p>
            <a:pPr lvl="1"/>
            <a:r>
              <a:rPr lang="en-US" dirty="0"/>
              <a:t>Same name as class!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6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483600" cy="4868863"/>
          </a:xfrm>
        </p:spPr>
        <p:txBody>
          <a:bodyPr/>
          <a:lstStyle/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year;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What is missing from this constructor?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Technically, nothing -- but...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Validation of the information being passed in!</a:t>
            </a:r>
            <a:endParaRPr lang="en-US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Constructor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0900"/>
            <a:ext cx="8229600" cy="5275263"/>
          </a:xfrm>
        </p:spPr>
        <p:txBody>
          <a:bodyPr/>
          <a:lstStyle/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 &gt; 0 &amp;&amp; m &lt;= 12) {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}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 &gt; 0 &amp;&amp; d &lt;= 31) {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}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 &gt; 0 &amp;&amp; y &lt;= 2100) {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}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2133600"/>
            <a:ext cx="1828800" cy="12001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is this the best way to handle this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3803650"/>
            <a:ext cx="1828800" cy="12001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what might be a better solution?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9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Constructor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483600" cy="4868863"/>
          </a:xfrm>
        </p:spPr>
        <p:txBody>
          <a:bodyPr/>
          <a:lstStyle/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(day);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This allows us to reuse already written code</a:t>
            </a:r>
            <a:endParaRPr lang="en-US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32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7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4" presetClass="emph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  <p:bldP spid="5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Livecoding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our </a:t>
            </a:r>
            <a:r>
              <a:rPr lang="en-US" dirty="0" smtClean="0"/>
              <a:t>Rectangle class with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Accessors and Mutators</a:t>
            </a:r>
            <a:endParaRPr lang="en-US" dirty="0" smtClean="0"/>
          </a:p>
          <a:p>
            <a:pPr lvl="1"/>
            <a:r>
              <a:rPr lang="en-US" dirty="0" smtClean="0"/>
              <a:t>Class methods to:</a:t>
            </a:r>
          </a:p>
          <a:p>
            <a:pPr lvl="2"/>
            <a:r>
              <a:rPr lang="en-US" dirty="0" smtClean="0"/>
              <a:t>Calculate area</a:t>
            </a:r>
          </a:p>
          <a:p>
            <a:pPr lvl="2"/>
            <a:r>
              <a:rPr lang="en-US" dirty="0" smtClean="0"/>
              <a:t>Calculate perimeter</a:t>
            </a:r>
          </a:p>
          <a:p>
            <a:pPr lvl="2"/>
            <a:r>
              <a:rPr lang="en-US" dirty="0" smtClean="0"/>
              <a:t>Check if it’s Square</a:t>
            </a:r>
          </a:p>
          <a:p>
            <a:pPr lvl="2"/>
            <a:r>
              <a:rPr lang="en-US" dirty="0" smtClean="0"/>
              <a:t>Print the rectangle’s dimensions</a:t>
            </a:r>
          </a:p>
          <a:p>
            <a:r>
              <a:rPr lang="en-US" dirty="0" smtClean="0"/>
              <a:t>Create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function and use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9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155032"/>
            <a:ext cx="8724900" cy="474253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Ask yourself: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What properties must each object have?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What data-types should each of these be?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Which should be private? Which should be public?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What operations must each object have?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What accessors, mutators, facilitators?</a:t>
            </a:r>
          </a:p>
          <a:p>
            <a:pPr lvl="3">
              <a:spcBef>
                <a:spcPts val="0"/>
              </a:spcBef>
            </a:pPr>
            <a:r>
              <a:rPr lang="en-US" sz="1800" dirty="0"/>
              <a:t>What parameters must each of these have?</a:t>
            </a:r>
          </a:p>
          <a:p>
            <a:pPr lvl="4">
              <a:spcBef>
                <a:spcPts val="0"/>
              </a:spcBef>
            </a:pPr>
            <a:r>
              <a:rPr lang="en-US" sz="1800" dirty="0" err="1"/>
              <a:t>Const</a:t>
            </a:r>
            <a:r>
              <a:rPr lang="en-US" sz="1800" dirty="0"/>
              <a:t>, by-value, by-reference, default?</a:t>
            </a:r>
          </a:p>
          <a:p>
            <a:pPr lvl="3">
              <a:spcBef>
                <a:spcPts val="0"/>
              </a:spcBef>
            </a:pPr>
            <a:r>
              <a:rPr lang="en-US" sz="1800" dirty="0"/>
              <a:t>What return value should each of these have?</a:t>
            </a:r>
          </a:p>
          <a:p>
            <a:pPr lvl="4">
              <a:spcBef>
                <a:spcPts val="0"/>
              </a:spcBef>
            </a:pPr>
            <a:r>
              <a:rPr lang="en-US" sz="1800" dirty="0" err="1"/>
              <a:t>Const</a:t>
            </a:r>
            <a:r>
              <a:rPr lang="en-US" sz="1800" dirty="0"/>
              <a:t>, by-value, by-reference?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Which should be private? Which should be public?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Rules of thumb: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Data should be private (usually)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Operations should be public (usually)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At least 1 mutator and 1 accessor per data member (usually)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47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Project 1 has been released</a:t>
            </a:r>
          </a:p>
          <a:p>
            <a:r>
              <a:rPr lang="en-US" dirty="0" smtClean="0"/>
              <a:t>Found on Professor’s Marron website</a:t>
            </a:r>
          </a:p>
          <a:p>
            <a:r>
              <a:rPr lang="en-US" dirty="0" smtClean="0"/>
              <a:t>Due by 9:00 PM on February 23rd</a:t>
            </a:r>
          </a:p>
          <a:p>
            <a:r>
              <a:rPr lang="en-US" dirty="0" smtClean="0"/>
              <a:t>Get started on it now!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Make sure to read and follow the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coding standards </a:t>
            </a:r>
            <a:r>
              <a:rPr lang="en-US" dirty="0" smtClean="0">
                <a:solidFill>
                  <a:srgbClr val="C00000"/>
                </a:solidFill>
              </a:rPr>
              <a:t>for this course!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Next time: </a:t>
            </a:r>
            <a:r>
              <a:rPr lang="en-US" dirty="0" smtClean="0"/>
              <a:t>Wrap Up and Review for Exa</a:t>
            </a:r>
            <a:r>
              <a:rPr lang="en-US" dirty="0" smtClean="0"/>
              <a:t>m 1!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more about classes in C++</a:t>
            </a:r>
          </a:p>
          <a:p>
            <a:pPr lvl="1"/>
            <a:r>
              <a:rPr lang="en-US" dirty="0"/>
              <a:t>Learn the uses for access modifiers</a:t>
            </a:r>
          </a:p>
          <a:p>
            <a:pPr lvl="1"/>
            <a:r>
              <a:rPr lang="en-US" dirty="0" smtClean="0"/>
              <a:t>Discuss more types of methods</a:t>
            </a:r>
          </a:p>
          <a:p>
            <a:pPr lvl="2"/>
            <a:r>
              <a:rPr lang="en-US" sz="2800" dirty="0" smtClean="0"/>
              <a:t>Accessors</a:t>
            </a:r>
          </a:p>
          <a:p>
            <a:pPr lvl="2"/>
            <a:r>
              <a:rPr lang="en-US" sz="2800" dirty="0" smtClean="0"/>
              <a:t>Mutators</a:t>
            </a:r>
          </a:p>
          <a:p>
            <a:pPr lvl="2"/>
            <a:r>
              <a:rPr lang="en-US" sz="2800" dirty="0" smtClean="0"/>
              <a:t>Facilitators</a:t>
            </a:r>
          </a:p>
          <a:p>
            <a:pPr lvl="2"/>
            <a:r>
              <a:rPr lang="en-US" sz="2800" dirty="0" smtClean="0"/>
              <a:t>Constructors</a:t>
            </a:r>
            <a:endParaRPr lang="en-US" sz="2800" dirty="0"/>
          </a:p>
          <a:p>
            <a:pPr lvl="1"/>
            <a:r>
              <a:rPr lang="en-US" dirty="0" smtClean="0"/>
              <a:t>Overloading class methods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Access Specifiers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definition for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DayOfYear</a:t>
            </a:r>
            <a:r>
              <a:rPr lang="en-US" dirty="0" smtClean="0"/>
              <a:t> class, everything was public</a:t>
            </a:r>
          </a:p>
          <a:p>
            <a:pPr lvl="1"/>
            <a:r>
              <a:rPr lang="en-US" sz="3200" dirty="0" smtClean="0"/>
              <a:t>This is </a:t>
            </a:r>
            <a:r>
              <a:rPr lang="en-US" sz="3200" u="sng" dirty="0" smtClean="0"/>
              <a:t>not</a:t>
            </a:r>
            <a:r>
              <a:rPr lang="en-US" sz="3200" dirty="0" smtClean="0"/>
              <a:t> good practice!</a:t>
            </a:r>
          </a:p>
          <a:p>
            <a:pPr lvl="3"/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Encapsulation!  We don’t want the end user to have direct access to the data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sz="2800" dirty="0" smtClean="0"/>
              <a:t>May set variables to invalid values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6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Specifier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have three different options for </a:t>
            </a:r>
            <a:br>
              <a:rPr lang="en-US" dirty="0"/>
            </a:br>
            <a:r>
              <a:rPr lang="en-US" dirty="0"/>
              <a:t>access specifiers, each with their own role: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  <a:p>
            <a:endParaRPr lang="en-US" dirty="0"/>
          </a:p>
          <a:p>
            <a:r>
              <a:rPr lang="en-US" dirty="0" smtClean="0"/>
              <a:t>Used to specify </a:t>
            </a:r>
            <a:r>
              <a:rPr lang="en-US" dirty="0"/>
              <a:t>access for </a:t>
            </a:r>
            <a:r>
              <a:rPr lang="en-US" dirty="0" smtClean="0"/>
              <a:t>member variables and functions </a:t>
            </a:r>
            <a:r>
              <a:rPr lang="en-US" u="sng" dirty="0" smtClean="0"/>
              <a:t>inside</a:t>
            </a:r>
            <a:r>
              <a:rPr lang="en-US" dirty="0" smtClean="0"/>
              <a:t> </a:t>
            </a:r>
            <a:r>
              <a:rPr lang="en-US" dirty="0"/>
              <a:t>the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1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Syntax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 fontAlgn="auto">
              <a:spcAft>
                <a:spcPts val="0"/>
              </a:spcAft>
              <a:defRPr/>
            </a:pP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1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Access Specifier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pPr lvl="1"/>
            <a:r>
              <a:rPr lang="en-US" sz="3200" dirty="0" smtClean="0"/>
              <a:t>Anything </a:t>
            </a:r>
            <a:r>
              <a:rPr lang="en-US" sz="3200" dirty="0"/>
              <a:t>that has access to a</a:t>
            </a:r>
            <a:r>
              <a:rPr lang="en-US" sz="32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3200" dirty="0" smtClean="0"/>
              <a:t>object </a:t>
            </a:r>
            <a:r>
              <a:rPr lang="en-US" sz="3200" dirty="0"/>
              <a:t>also has access to all public member variables and functions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Normally used for functions</a:t>
            </a:r>
          </a:p>
          <a:p>
            <a:pPr lvl="1"/>
            <a:r>
              <a:rPr lang="en-US" dirty="0" smtClean="0"/>
              <a:t>But not all functions</a:t>
            </a:r>
          </a:p>
          <a:p>
            <a:r>
              <a:rPr lang="en-US" dirty="0" smtClean="0"/>
              <a:t>Need to have at least one public member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12789</TotalTime>
  <Words>1100</Words>
  <Application>Microsoft Office PowerPoint</Application>
  <PresentationFormat>On-screen Show (4:3)</PresentationFormat>
  <Paragraphs>304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CMSC202  Computer Science II for Majors  Lecture 07 –  Classes and Objects (Continued)</vt:lpstr>
      <vt:lpstr>Last Class We Covered</vt:lpstr>
      <vt:lpstr>Any Questions from Last Time?</vt:lpstr>
      <vt:lpstr>Today’s Objectives</vt:lpstr>
      <vt:lpstr>Class Access Specifiers</vt:lpstr>
      <vt:lpstr>Access Specifiers</vt:lpstr>
      <vt:lpstr>Access Specifier Types</vt:lpstr>
      <vt:lpstr>Toy Syntax Example</vt:lpstr>
      <vt:lpstr>Public Access Specifier</vt:lpstr>
      <vt:lpstr>Private Access Specifier</vt:lpstr>
      <vt:lpstr>Protected Access Specifier</vt:lpstr>
      <vt:lpstr>Access Specifiers for Date Class</vt:lpstr>
      <vt:lpstr>Access Specifiers for Date Class</vt:lpstr>
      <vt:lpstr>Other Member Functions</vt:lpstr>
      <vt:lpstr>New Member Functions</vt:lpstr>
      <vt:lpstr>Member Function Types</vt:lpstr>
      <vt:lpstr>Member Function: Accessors</vt:lpstr>
      <vt:lpstr>Member Function: Mutators</vt:lpstr>
      <vt:lpstr>Mutator for SetMonth()</vt:lpstr>
      <vt:lpstr>Better Mutator for SetMonth()</vt:lpstr>
      <vt:lpstr>Member Function: Facilitators</vt:lpstr>
      <vt:lpstr>Date with Specifiers</vt:lpstr>
      <vt:lpstr>Constructors</vt:lpstr>
      <vt:lpstr>Constructors</vt:lpstr>
      <vt:lpstr>Constructor Syntax</vt:lpstr>
      <vt:lpstr>Constructor Definition</vt:lpstr>
      <vt:lpstr>Better Constructor Definition</vt:lpstr>
      <vt:lpstr>Best Constructor Definition</vt:lpstr>
      <vt:lpstr>Time for…</vt:lpstr>
      <vt:lpstr>Livecoding Exercise</vt:lpstr>
      <vt:lpstr>Designing a Class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262</cp:revision>
  <dcterms:created xsi:type="dcterms:W3CDTF">2014-05-05T14:25:42Z</dcterms:created>
  <dcterms:modified xsi:type="dcterms:W3CDTF">2016-02-19T16:37:32Z</dcterms:modified>
</cp:coreProperties>
</file>